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9" r:id="rId5"/>
    <p:sldId id="280" r:id="rId6"/>
    <p:sldId id="283" r:id="rId7"/>
    <p:sldId id="284" r:id="rId8"/>
    <p:sldId id="285" r:id="rId9"/>
    <p:sldId id="259" r:id="rId10"/>
    <p:sldId id="286" r:id="rId11"/>
    <p:sldId id="281" r:id="rId12"/>
    <p:sldId id="260" r:id="rId13"/>
    <p:sldId id="282" r:id="rId14"/>
    <p:sldId id="287" r:id="rId15"/>
    <p:sldId id="288" r:id="rId16"/>
    <p:sldId id="289" r:id="rId17"/>
    <p:sldId id="290" r:id="rId18"/>
    <p:sldId id="261" r:id="rId19"/>
    <p:sldId id="263" r:id="rId20"/>
    <p:sldId id="291" r:id="rId21"/>
    <p:sldId id="292" r:id="rId22"/>
    <p:sldId id="293" r:id="rId23"/>
    <p:sldId id="294" r:id="rId24"/>
    <p:sldId id="295" r:id="rId25"/>
    <p:sldId id="296" r:id="rId26"/>
    <p:sldId id="297" r:id="rId27"/>
    <p:sldId id="298" r:id="rId28"/>
    <p:sldId id="264" r:id="rId29"/>
    <p:sldId id="265" r:id="rId30"/>
    <p:sldId id="266" r:id="rId31"/>
    <p:sldId id="267" r:id="rId32"/>
    <p:sldId id="268" r:id="rId33"/>
    <p:sldId id="269" r:id="rId34"/>
    <p:sldId id="270" r:id="rId35"/>
    <p:sldId id="271" r:id="rId36"/>
    <p:sldId id="27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4" d="100"/>
          <a:sy n="54" d="100"/>
        </p:scale>
        <p:origin x="75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3/28/2023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1950" y="561658"/>
            <a:ext cx="9144000" cy="2387600"/>
          </a:xfrm>
        </p:spPr>
        <p:txBody>
          <a:bodyPr/>
          <a:lstStyle/>
          <a:p>
            <a:r>
              <a:rPr lang="en-IN" altLang="en-US" sz="11500" b="1" dirty="0">
                <a:ln w="22225">
                  <a:solidFill>
                    <a:schemeClr val="accent2"/>
                  </a:solidFill>
                  <a:prstDash val="solid"/>
                </a:ln>
                <a:solidFill>
                  <a:schemeClr val="accent2">
                    <a:lumMod val="40000"/>
                    <a:lumOff val="60000"/>
                  </a:schemeClr>
                </a:solidFill>
                <a:effectLst/>
              </a:rPr>
              <a:t>UNIT 4</a:t>
            </a:r>
          </a:p>
        </p:txBody>
      </p:sp>
      <p:sp>
        <p:nvSpPr>
          <p:cNvPr id="3" name="Subtitle 2"/>
          <p:cNvSpPr>
            <a:spLocks noGrp="1"/>
          </p:cNvSpPr>
          <p:nvPr>
            <p:ph type="subTitle" idx="1"/>
          </p:nvPr>
        </p:nvSpPr>
        <p:spPr/>
        <p:txBody>
          <a:bodyPr/>
          <a:lstStyle/>
          <a:p>
            <a:r>
              <a:rPr lang="en-US" sz="4800">
                <a:solidFill>
                  <a:schemeClr val="tx1"/>
                </a:solidFill>
                <a:effectLst>
                  <a:outerShdw blurRad="38100" dist="19050" dir="2700000" algn="tl" rotWithShape="0">
                    <a:schemeClr val="dk1">
                      <a:alpha val="40000"/>
                    </a:schemeClr>
                  </a:outerShdw>
                </a:effectLst>
              </a:rPr>
              <a:t>Cloud Computing Technologies and Applications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3675-B480-91E6-F3D4-DD398024BB27}"/>
              </a:ext>
            </a:extLst>
          </p:cNvPr>
          <p:cNvSpPr>
            <a:spLocks noGrp="1"/>
          </p:cNvSpPr>
          <p:nvPr>
            <p:ph type="title"/>
          </p:nvPr>
        </p:nvSpPr>
        <p:spPr/>
        <p:txBody>
          <a:bodyPr/>
          <a:lstStyle/>
          <a:p>
            <a:r>
              <a:rPr lang="en-IN" dirty="0"/>
              <a:t>                       </a:t>
            </a:r>
            <a:r>
              <a:rPr lang="en-IN" b="1" dirty="0">
                <a:solidFill>
                  <a:srgbClr val="FF0000"/>
                </a:solidFill>
              </a:rPr>
              <a:t>TYPES OF CDN</a:t>
            </a:r>
          </a:p>
        </p:txBody>
      </p:sp>
      <p:sp>
        <p:nvSpPr>
          <p:cNvPr id="3" name="Content Placeholder 2">
            <a:extLst>
              <a:ext uri="{FF2B5EF4-FFF2-40B4-BE49-F238E27FC236}">
                <a16:creationId xmlns:a16="http://schemas.microsoft.com/office/drawing/2014/main" id="{CAEA27EB-FF5D-C843-698E-1180F49B9408}"/>
              </a:ext>
            </a:extLst>
          </p:cNvPr>
          <p:cNvSpPr>
            <a:spLocks noGrp="1"/>
          </p:cNvSpPr>
          <p:nvPr>
            <p:ph idx="1"/>
          </p:nvPr>
        </p:nvSpPr>
        <p:spPr>
          <a:xfrm>
            <a:off x="748553" y="1332566"/>
            <a:ext cx="10515600" cy="4862046"/>
          </a:xfrm>
        </p:spPr>
        <p:txBody>
          <a:bodyPr/>
          <a:lstStyle/>
          <a:p>
            <a:r>
              <a:rPr lang="en-IN" dirty="0">
                <a:solidFill>
                  <a:schemeClr val="bg1"/>
                </a:solidFill>
              </a:rPr>
              <a:t>p</a:t>
            </a:r>
          </a:p>
        </p:txBody>
      </p:sp>
      <p:sp>
        <p:nvSpPr>
          <p:cNvPr id="5" name="Rectangle 4">
            <a:extLst>
              <a:ext uri="{FF2B5EF4-FFF2-40B4-BE49-F238E27FC236}">
                <a16:creationId xmlns:a16="http://schemas.microsoft.com/office/drawing/2014/main" id="{22114C0E-6468-DA1A-5D2C-C195C1E48F72}"/>
              </a:ext>
            </a:extLst>
          </p:cNvPr>
          <p:cNvSpPr/>
          <p:nvPr/>
        </p:nvSpPr>
        <p:spPr>
          <a:xfrm>
            <a:off x="4258235" y="1807229"/>
            <a:ext cx="2877670" cy="7477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N" sz="4000" dirty="0">
                <a:solidFill>
                  <a:schemeClr val="tx1"/>
                </a:solidFill>
              </a:rPr>
              <a:t>CDN</a:t>
            </a:r>
          </a:p>
        </p:txBody>
      </p:sp>
      <p:cxnSp>
        <p:nvCxnSpPr>
          <p:cNvPr id="13" name="Connector: Elbow 12">
            <a:extLst>
              <a:ext uri="{FF2B5EF4-FFF2-40B4-BE49-F238E27FC236}">
                <a16:creationId xmlns:a16="http://schemas.microsoft.com/office/drawing/2014/main" id="{5499B513-35E8-0709-E978-7621431EB28C}"/>
              </a:ext>
            </a:extLst>
          </p:cNvPr>
          <p:cNvCxnSpPr>
            <a:stCxn id="5" idx="1"/>
          </p:cNvCxnSpPr>
          <p:nvPr/>
        </p:nvCxnSpPr>
        <p:spPr>
          <a:xfrm rot="10800000" flipV="1">
            <a:off x="1855695" y="2181084"/>
            <a:ext cx="2402541" cy="1736491"/>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9C79D84D-2ECB-4BC5-6895-21C2F43E2A79}"/>
              </a:ext>
            </a:extLst>
          </p:cNvPr>
          <p:cNvCxnSpPr>
            <a:stCxn id="5" idx="3"/>
          </p:cNvCxnSpPr>
          <p:nvPr/>
        </p:nvCxnSpPr>
        <p:spPr>
          <a:xfrm>
            <a:off x="7135905" y="2181085"/>
            <a:ext cx="2671483" cy="1582504"/>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BA0EC2-EC51-3EAC-C55D-3650343C4916}"/>
              </a:ext>
            </a:extLst>
          </p:cNvPr>
          <p:cNvCxnSpPr/>
          <p:nvPr/>
        </p:nvCxnSpPr>
        <p:spPr>
          <a:xfrm flipH="1">
            <a:off x="4652682" y="2554941"/>
            <a:ext cx="62753" cy="25190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78277F9-B7D1-11E1-1C84-9C215663F3FF}"/>
              </a:ext>
            </a:extLst>
          </p:cNvPr>
          <p:cNvCxnSpPr/>
          <p:nvPr/>
        </p:nvCxnSpPr>
        <p:spPr>
          <a:xfrm flipH="1">
            <a:off x="6606988" y="2554941"/>
            <a:ext cx="71718" cy="25190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2493010-B027-DDA9-D8F4-050EB73D78A3}"/>
              </a:ext>
            </a:extLst>
          </p:cNvPr>
          <p:cNvSpPr/>
          <p:nvPr/>
        </p:nvSpPr>
        <p:spPr>
          <a:xfrm>
            <a:off x="618565" y="3541059"/>
            <a:ext cx="1237129" cy="6570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b="1" dirty="0">
                <a:solidFill>
                  <a:schemeClr val="tx1"/>
                </a:solidFill>
              </a:rPr>
              <a:t>PUSH CDN</a:t>
            </a:r>
          </a:p>
        </p:txBody>
      </p:sp>
      <p:sp>
        <p:nvSpPr>
          <p:cNvPr id="23" name="Rectangle 22">
            <a:extLst>
              <a:ext uri="{FF2B5EF4-FFF2-40B4-BE49-F238E27FC236}">
                <a16:creationId xmlns:a16="http://schemas.microsoft.com/office/drawing/2014/main" id="{C497C0B4-CB90-C5C4-7D2E-0B6B8C73BCCA}"/>
              </a:ext>
            </a:extLst>
          </p:cNvPr>
          <p:cNvSpPr/>
          <p:nvPr/>
        </p:nvSpPr>
        <p:spPr>
          <a:xfrm>
            <a:off x="3801035" y="5074024"/>
            <a:ext cx="1703294" cy="6723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b="1" dirty="0">
                <a:solidFill>
                  <a:schemeClr val="tx1"/>
                </a:solidFill>
              </a:rPr>
              <a:t>PULL CDN</a:t>
            </a:r>
          </a:p>
        </p:txBody>
      </p:sp>
      <p:sp>
        <p:nvSpPr>
          <p:cNvPr id="24" name="Rectangle 23">
            <a:extLst>
              <a:ext uri="{FF2B5EF4-FFF2-40B4-BE49-F238E27FC236}">
                <a16:creationId xmlns:a16="http://schemas.microsoft.com/office/drawing/2014/main" id="{77BEBAD0-C599-2BB1-76D1-44C7CE1DE6A5}"/>
              </a:ext>
            </a:extLst>
          </p:cNvPr>
          <p:cNvSpPr/>
          <p:nvPr/>
        </p:nvSpPr>
        <p:spPr>
          <a:xfrm>
            <a:off x="5836026" y="5113057"/>
            <a:ext cx="1703294" cy="6723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b="1" dirty="0">
                <a:solidFill>
                  <a:schemeClr val="tx1"/>
                </a:solidFill>
              </a:rPr>
              <a:t>PEER-TO-PEER CDN(P2P)</a:t>
            </a:r>
          </a:p>
        </p:txBody>
      </p:sp>
      <p:sp>
        <p:nvSpPr>
          <p:cNvPr id="25" name="Rectangle 24">
            <a:extLst>
              <a:ext uri="{FF2B5EF4-FFF2-40B4-BE49-F238E27FC236}">
                <a16:creationId xmlns:a16="http://schemas.microsoft.com/office/drawing/2014/main" id="{A1DAED51-0AE1-64FD-AA41-95DA6164C353}"/>
              </a:ext>
            </a:extLst>
          </p:cNvPr>
          <p:cNvSpPr/>
          <p:nvPr/>
        </p:nvSpPr>
        <p:spPr>
          <a:xfrm>
            <a:off x="9789459" y="3427412"/>
            <a:ext cx="1703294" cy="6723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b="1" dirty="0">
                <a:solidFill>
                  <a:schemeClr val="tx1"/>
                </a:solidFill>
              </a:rPr>
              <a:t>HYBRID CDN</a:t>
            </a:r>
          </a:p>
        </p:txBody>
      </p:sp>
    </p:spTree>
    <p:extLst>
      <p:ext uri="{BB962C8B-B14F-4D97-AF65-F5344CB8AC3E}">
        <p14:creationId xmlns:p14="http://schemas.microsoft.com/office/powerpoint/2010/main" val="2764026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CAA0-5482-5826-E2A1-7B9B526F3873}"/>
              </a:ext>
            </a:extLst>
          </p:cNvPr>
          <p:cNvSpPr>
            <a:spLocks noGrp="1"/>
          </p:cNvSpPr>
          <p:nvPr>
            <p:ph type="title"/>
          </p:nvPr>
        </p:nvSpPr>
        <p:spPr/>
        <p:txBody>
          <a:bodyPr/>
          <a:lstStyle/>
          <a:p>
            <a:r>
              <a:rPr lang="en-US" altLang="en-US" dirty="0"/>
              <a:t>                     </a:t>
            </a:r>
            <a:r>
              <a:rPr lang="en-US" altLang="en-US" b="1" dirty="0">
                <a:solidFill>
                  <a:srgbClr val="FF0000"/>
                </a:solidFill>
              </a:rPr>
              <a:t>Benefits of CDN</a:t>
            </a:r>
            <a:endParaRPr lang="en-IN" b="1" dirty="0">
              <a:solidFill>
                <a:srgbClr val="FF0000"/>
              </a:solidFill>
            </a:endParaRPr>
          </a:p>
        </p:txBody>
      </p:sp>
      <p:sp>
        <p:nvSpPr>
          <p:cNvPr id="3" name="Content Placeholder 2">
            <a:extLst>
              <a:ext uri="{FF2B5EF4-FFF2-40B4-BE49-F238E27FC236}">
                <a16:creationId xmlns:a16="http://schemas.microsoft.com/office/drawing/2014/main" id="{5C326424-6C29-5808-CAFB-BCD4F1D87A95}"/>
              </a:ext>
            </a:extLst>
          </p:cNvPr>
          <p:cNvSpPr>
            <a:spLocks noGrp="1"/>
          </p:cNvSpPr>
          <p:nvPr>
            <p:ph idx="1"/>
          </p:nvPr>
        </p:nvSpPr>
        <p:spPr/>
        <p:txBody>
          <a:bodyPr>
            <a:normAutofit fontScale="92500" lnSpcReduction="10000"/>
          </a:bodyPr>
          <a:lstStyle/>
          <a:p>
            <a:pPr eaLnBrk="1" fontAlgn="auto" hangingPunct="1">
              <a:spcAft>
                <a:spcPts val="0"/>
              </a:spcAft>
              <a:defRPr/>
            </a:pPr>
            <a:r>
              <a:rPr lang="en-US" b="1" dirty="0"/>
              <a:t>Efficiency.</a:t>
            </a:r>
            <a:r>
              <a:rPr lang="en-US" dirty="0"/>
              <a:t> CDNs improve webpage loading times and reduce bounce rates. Both advantages keep users from abandoning a slow-loading site or e-commerce application.</a:t>
            </a:r>
          </a:p>
          <a:p>
            <a:pPr eaLnBrk="1" fontAlgn="auto" hangingPunct="1">
              <a:spcAft>
                <a:spcPts val="0"/>
              </a:spcAft>
              <a:defRPr/>
            </a:pPr>
            <a:r>
              <a:rPr lang="en-US" b="1" dirty="0"/>
              <a:t>Security.</a:t>
            </a:r>
            <a:r>
              <a:rPr lang="en-US" dirty="0"/>
              <a:t> CDNs enhance security with services such as DDoS mitigation, WAFs and bot mitigation.</a:t>
            </a:r>
          </a:p>
          <a:p>
            <a:pPr eaLnBrk="1" fontAlgn="auto" hangingPunct="1">
              <a:spcAft>
                <a:spcPts val="0"/>
              </a:spcAft>
              <a:defRPr/>
            </a:pPr>
            <a:r>
              <a:rPr lang="en-US" b="1" dirty="0"/>
              <a:t>Availability.</a:t>
            </a:r>
            <a:r>
              <a:rPr lang="en-US" dirty="0"/>
              <a:t> CDNs can handle more traffic and avoid network failures better than the origin server, increasing content availability.</a:t>
            </a:r>
          </a:p>
          <a:p>
            <a:pPr eaLnBrk="1" fontAlgn="auto" hangingPunct="1">
              <a:spcAft>
                <a:spcPts val="0"/>
              </a:spcAft>
              <a:defRPr/>
            </a:pPr>
            <a:r>
              <a:rPr lang="en-US" b="1" dirty="0"/>
              <a:t>Optimization.</a:t>
            </a:r>
            <a:r>
              <a:rPr lang="en-US" dirty="0"/>
              <a:t> These networks provide a diverse mix of performance and web content optimization services that complement cached site content.</a:t>
            </a:r>
          </a:p>
          <a:p>
            <a:pPr eaLnBrk="1" fontAlgn="auto" hangingPunct="1">
              <a:spcAft>
                <a:spcPts val="0"/>
              </a:spcAft>
              <a:defRPr/>
            </a:pPr>
            <a:r>
              <a:rPr lang="en-US" b="1" dirty="0"/>
              <a:t>Resource and cost savings.</a:t>
            </a:r>
            <a:r>
              <a:rPr lang="en-US" dirty="0"/>
              <a:t> CDNs reduce bandwidth consumption and costs.</a:t>
            </a:r>
          </a:p>
          <a:p>
            <a:endParaRPr lang="en-IN" dirty="0"/>
          </a:p>
        </p:txBody>
      </p:sp>
    </p:spTree>
    <p:extLst>
      <p:ext uri="{BB962C8B-B14F-4D97-AF65-F5344CB8AC3E}">
        <p14:creationId xmlns:p14="http://schemas.microsoft.com/office/powerpoint/2010/main" val="341307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 y="67310"/>
            <a:ext cx="11960860" cy="901065"/>
          </a:xfrm>
        </p:spPr>
        <p:style>
          <a:lnRef idx="2">
            <a:schemeClr val="accent2"/>
          </a:lnRef>
          <a:fillRef idx="1">
            <a:schemeClr val="lt1"/>
          </a:fillRef>
          <a:effectRef idx="0">
            <a:schemeClr val="accent2"/>
          </a:effectRef>
          <a:fontRef idx="minor">
            <a:schemeClr val="dk1"/>
          </a:fontRef>
        </p:style>
        <p:txBody>
          <a:bodyPr/>
          <a:lstStyle/>
          <a:p>
            <a:r>
              <a:rPr lang="en-IN" altLang="en-US"/>
              <a:t>Multi-CDN</a:t>
            </a:r>
          </a:p>
        </p:txBody>
      </p:sp>
      <p:sp>
        <p:nvSpPr>
          <p:cNvPr id="3" name="Content Placeholder 2"/>
          <p:cNvSpPr>
            <a:spLocks noGrp="1"/>
          </p:cNvSpPr>
          <p:nvPr>
            <p:ph idx="1"/>
          </p:nvPr>
        </p:nvSpPr>
        <p:spPr>
          <a:xfrm>
            <a:off x="147320" y="1121741"/>
            <a:ext cx="11960860" cy="5659120"/>
          </a:xfrm>
        </p:spPr>
        <p:style>
          <a:lnRef idx="2">
            <a:schemeClr val="accent1"/>
          </a:lnRef>
          <a:fillRef idx="1">
            <a:schemeClr val="lt1"/>
          </a:fillRef>
          <a:effectRef idx="0">
            <a:schemeClr val="accent1"/>
          </a:effectRef>
          <a:fontRef idx="minor">
            <a:schemeClr val="dk1"/>
          </a:fontRef>
        </p:style>
        <p:txBody>
          <a:bodyPr/>
          <a:lstStyle/>
          <a:p>
            <a:r>
              <a:rPr lang="en-US">
                <a:solidFill>
                  <a:schemeClr val="tx1">
                    <a:lumMod val="75000"/>
                    <a:lumOff val="25000"/>
                  </a:schemeClr>
                </a:solidFill>
              </a:rPr>
              <a:t>A multi-CDN is the combination of multiple CDNs (content delivery networks) from different providers into a single network.</a:t>
            </a:r>
          </a:p>
          <a:p>
            <a:endParaRPr lang="en-US">
              <a:solidFill>
                <a:schemeClr val="tx1">
                  <a:lumMod val="75000"/>
                  <a:lumOff val="25000"/>
                </a:schemeClr>
              </a:solidFill>
            </a:endParaRPr>
          </a:p>
          <a:p>
            <a:r>
              <a:rPr lang="en-US">
                <a:solidFill>
                  <a:schemeClr val="tx1">
                    <a:lumMod val="75000"/>
                    <a:lumOff val="25000"/>
                  </a:schemeClr>
                </a:solidFill>
              </a:rPr>
              <a:t>A multi-CDN strategy can help you reduce latency, improve performance and save costs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A68ED4-C56F-144F-373E-7819A73DEF9B}"/>
              </a:ext>
            </a:extLst>
          </p:cNvPr>
          <p:cNvSpPr>
            <a:spLocks noGrp="1"/>
          </p:cNvSpPr>
          <p:nvPr>
            <p:ph idx="1"/>
          </p:nvPr>
        </p:nvSpPr>
        <p:spPr/>
        <p:txBody>
          <a:bodyPr>
            <a:normAutofit fontScale="92500" lnSpcReduction="20000"/>
          </a:bodyPr>
          <a:lstStyle/>
          <a:p>
            <a:pPr eaLnBrk="1" fontAlgn="auto" hangingPunct="1">
              <a:spcAft>
                <a:spcPts val="0"/>
              </a:spcAft>
              <a:defRPr/>
            </a:pPr>
            <a:r>
              <a:rPr lang="en-US" dirty="0"/>
              <a:t>The implementation of </a:t>
            </a:r>
          </a:p>
          <a:p>
            <a:pPr eaLnBrk="1" fontAlgn="auto" hangingPunct="1">
              <a:spcAft>
                <a:spcPts val="0"/>
              </a:spcAft>
              <a:buFont typeface="Arial" panose="020B0604020202020204" pitchFamily="34" charset="0"/>
              <a:buNone/>
              <a:defRPr/>
            </a:pPr>
            <a:r>
              <a:rPr lang="en-US" dirty="0"/>
              <a:t>multi-CDN architecture requires</a:t>
            </a:r>
          </a:p>
          <a:p>
            <a:pPr eaLnBrk="1" fontAlgn="auto" hangingPunct="1">
              <a:spcAft>
                <a:spcPts val="0"/>
              </a:spcAft>
              <a:buFont typeface="Arial" panose="020B0604020202020204" pitchFamily="34" charset="0"/>
              <a:buNone/>
              <a:defRPr/>
            </a:pPr>
            <a:r>
              <a:rPr lang="en-US" dirty="0"/>
              <a:t> you to identify different CDN providers                     </a:t>
            </a:r>
          </a:p>
          <a:p>
            <a:pPr eaLnBrk="1" fontAlgn="auto" hangingPunct="1">
              <a:spcAft>
                <a:spcPts val="0"/>
              </a:spcAft>
              <a:buFont typeface="Arial" panose="020B0604020202020204" pitchFamily="34" charset="0"/>
              <a:buNone/>
              <a:defRPr/>
            </a:pPr>
            <a:r>
              <a:rPr lang="en-US" dirty="0"/>
              <a:t> and configure each network with your </a:t>
            </a:r>
          </a:p>
          <a:p>
            <a:pPr eaLnBrk="1" fontAlgn="auto" hangingPunct="1">
              <a:spcAft>
                <a:spcPts val="0"/>
              </a:spcAft>
              <a:buFont typeface="Arial" panose="020B0604020202020204" pitchFamily="34" charset="0"/>
              <a:buNone/>
              <a:defRPr/>
            </a:pPr>
            <a:r>
              <a:rPr lang="en-US" dirty="0"/>
              <a:t>website. You even need to define various</a:t>
            </a:r>
          </a:p>
          <a:p>
            <a:pPr eaLnBrk="1" fontAlgn="auto" hangingPunct="1">
              <a:spcAft>
                <a:spcPts val="0"/>
              </a:spcAft>
              <a:buFont typeface="Arial" panose="020B0604020202020204" pitchFamily="34" charset="0"/>
              <a:buNone/>
              <a:defRPr/>
            </a:pPr>
            <a:r>
              <a:rPr lang="en-US" dirty="0"/>
              <a:t> switching mechanisms, such as:</a:t>
            </a:r>
          </a:p>
          <a:p>
            <a:pPr eaLnBrk="1" fontAlgn="auto" hangingPunct="1">
              <a:spcAft>
                <a:spcPts val="0"/>
              </a:spcAft>
              <a:defRPr/>
            </a:pPr>
            <a:r>
              <a:rPr lang="en-US" dirty="0"/>
              <a:t>DNS-based switching</a:t>
            </a:r>
          </a:p>
          <a:p>
            <a:pPr eaLnBrk="1" fontAlgn="auto" hangingPunct="1">
              <a:spcAft>
                <a:spcPts val="0"/>
              </a:spcAft>
              <a:defRPr/>
            </a:pPr>
            <a:r>
              <a:rPr lang="en-US" dirty="0"/>
              <a:t>HTTP redirect-based switching</a:t>
            </a:r>
          </a:p>
          <a:p>
            <a:pPr eaLnBrk="1" fontAlgn="auto" hangingPunct="1">
              <a:spcAft>
                <a:spcPts val="0"/>
              </a:spcAft>
              <a:defRPr/>
            </a:pPr>
            <a:r>
              <a:rPr lang="en-US" dirty="0"/>
              <a:t>Client-side midstream switching</a:t>
            </a:r>
          </a:p>
          <a:p>
            <a:pPr eaLnBrk="1" fontAlgn="auto" hangingPunct="1">
              <a:spcAft>
                <a:spcPts val="0"/>
              </a:spcAft>
              <a:defRPr/>
            </a:pPr>
            <a:r>
              <a:rPr lang="en-US" dirty="0"/>
              <a:t>Manifest rewrite on-the-fly</a:t>
            </a:r>
          </a:p>
          <a:p>
            <a:endParaRPr lang="en-IN" dirty="0"/>
          </a:p>
        </p:txBody>
      </p:sp>
      <p:pic>
        <p:nvPicPr>
          <p:cNvPr id="4" name="Picture 3" descr="image2s-2.png">
            <a:extLst>
              <a:ext uri="{FF2B5EF4-FFF2-40B4-BE49-F238E27FC236}">
                <a16:creationId xmlns:a16="http://schemas.microsoft.com/office/drawing/2014/main" id="{FD512723-E9A1-F0A4-1E54-F91BDB95D8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3153" y="2389094"/>
            <a:ext cx="34290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533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CBFC1D-271B-BCDB-FCA0-A6CCB8A22D05}"/>
              </a:ext>
            </a:extLst>
          </p:cNvPr>
          <p:cNvSpPr>
            <a:spLocks noGrp="1"/>
          </p:cNvSpPr>
          <p:nvPr>
            <p:ph idx="1"/>
          </p:nvPr>
        </p:nvSpPr>
        <p:spPr>
          <a:xfrm>
            <a:off x="838200" y="588494"/>
            <a:ext cx="10515600" cy="5095129"/>
          </a:xfrm>
        </p:spPr>
        <p:txBody>
          <a:bodyPr>
            <a:normAutofit fontScale="77500" lnSpcReduction="20000"/>
          </a:bodyPr>
          <a:lstStyle/>
          <a:p>
            <a:pPr eaLnBrk="1" hangingPunct="1">
              <a:spcAft>
                <a:spcPts val="0"/>
              </a:spcAft>
              <a:defRPr/>
            </a:pPr>
            <a:r>
              <a:rPr lang="en-US" b="1" dirty="0"/>
              <a:t>Different Ways of Implementing Multi-CDN</a:t>
            </a:r>
          </a:p>
          <a:p>
            <a:pPr eaLnBrk="1" hangingPunct="1">
              <a:spcAft>
                <a:spcPts val="0"/>
              </a:spcAft>
              <a:defRPr/>
            </a:pPr>
            <a:r>
              <a:rPr lang="en-US" dirty="0"/>
              <a:t>There are different ways of implementing multi-CDN such as round-robin, DNS switching, manifest-rewrites, HTTP redirects, and client-side switching. Let’s look at how these techniques work.</a:t>
            </a:r>
          </a:p>
          <a:p>
            <a:pPr eaLnBrk="1" hangingPunct="1">
              <a:spcAft>
                <a:spcPts val="0"/>
              </a:spcAft>
              <a:defRPr/>
            </a:pPr>
            <a:r>
              <a:rPr lang="en-US" dirty="0"/>
              <a:t>Before we study the implementation of multi-CDN switching, let’s first take a look at how the decisions to switch CDNs are taken. There are primarily two ways of deciding which CDN to use – static rules-based switching or dynamic rules-based switching.</a:t>
            </a:r>
          </a:p>
          <a:p>
            <a:pPr eaLnBrk="1" hangingPunct="1">
              <a:spcAft>
                <a:spcPts val="0"/>
              </a:spcAft>
              <a:defRPr/>
            </a:pPr>
            <a:r>
              <a:rPr lang="en-US" b="1" dirty="0"/>
              <a:t>Static Rules-based Switching vs. Dynamic Switching</a:t>
            </a:r>
          </a:p>
          <a:p>
            <a:pPr eaLnBrk="1" hangingPunct="1">
              <a:spcAft>
                <a:spcPts val="0"/>
              </a:spcAft>
              <a:defRPr/>
            </a:pPr>
            <a:r>
              <a:rPr lang="en-US" b="1" dirty="0"/>
              <a:t>Static Rules-based switching</a:t>
            </a:r>
            <a:r>
              <a:rPr lang="en-US" dirty="0"/>
              <a:t> is a naïve form of CDN switching where a rules-engine is programmed with simple instructions like “if CDN-A fails, then divert traffic to CDN-B.” This does not accommodate a lot of intelligence and needs to be monitored tightly to ensure that situations not governed by the rules do not crash the system.</a:t>
            </a:r>
          </a:p>
          <a:p>
            <a:pPr eaLnBrk="1" hangingPunct="1">
              <a:spcAft>
                <a:spcPts val="0"/>
              </a:spcAft>
              <a:defRPr/>
            </a:pPr>
            <a:r>
              <a:rPr lang="en-US" dirty="0"/>
              <a:t>In </a:t>
            </a:r>
            <a:r>
              <a:rPr lang="en-US" b="1" dirty="0"/>
              <a:t>Dynamic rules-based switching</a:t>
            </a:r>
            <a:r>
              <a:rPr lang="en-US" dirty="0"/>
              <a:t>, the decision to switch CDNs is based on continuously collected from the players, CDNs themselves, and other business rules. As these factors change dynamically during the day, the decisions change adaptively.</a:t>
            </a:r>
          </a:p>
          <a:p>
            <a:pPr eaLnBrk="1" hangingPunct="1">
              <a:spcAft>
                <a:spcPts val="0"/>
              </a:spcAft>
              <a:defRPr/>
            </a:pPr>
            <a:r>
              <a:rPr lang="en-US" dirty="0"/>
              <a:t>While the above applies to how the decisions are made, let’s now look at the actual implementation of the switching mechanisms, starting with the simple DNS-based switching.</a:t>
            </a:r>
          </a:p>
          <a:p>
            <a:endParaRPr lang="en-IN" dirty="0"/>
          </a:p>
        </p:txBody>
      </p:sp>
    </p:spTree>
    <p:extLst>
      <p:ext uri="{BB962C8B-B14F-4D97-AF65-F5344CB8AC3E}">
        <p14:creationId xmlns:p14="http://schemas.microsoft.com/office/powerpoint/2010/main" val="1020520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78A8DE-2932-1DDF-12EC-52FF4E0B9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1718"/>
            <a:ext cx="12192000" cy="6786281"/>
          </a:xfrm>
          <a:prstGeom prst="rect">
            <a:avLst/>
          </a:prstGeom>
        </p:spPr>
      </p:pic>
    </p:spTree>
    <p:extLst>
      <p:ext uri="{BB962C8B-B14F-4D97-AF65-F5344CB8AC3E}">
        <p14:creationId xmlns:p14="http://schemas.microsoft.com/office/powerpoint/2010/main" val="1456080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5E4676-9519-34B7-1C7C-56F4D313F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492" y="956917"/>
            <a:ext cx="11041016" cy="4944165"/>
          </a:xfrm>
          <a:prstGeom prst="rect">
            <a:avLst/>
          </a:prstGeom>
        </p:spPr>
      </p:pic>
    </p:spTree>
    <p:extLst>
      <p:ext uri="{BB962C8B-B14F-4D97-AF65-F5344CB8AC3E}">
        <p14:creationId xmlns:p14="http://schemas.microsoft.com/office/powerpoint/2010/main" val="3208873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E5A302-FFC6-C258-92D7-7553F7E8B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045" y="123363"/>
            <a:ext cx="10821910" cy="6611273"/>
          </a:xfrm>
          <a:prstGeom prst="rect">
            <a:avLst/>
          </a:prstGeom>
        </p:spPr>
      </p:pic>
      <p:sp>
        <p:nvSpPr>
          <p:cNvPr id="2" name="Rectangle 1">
            <a:extLst>
              <a:ext uri="{FF2B5EF4-FFF2-40B4-BE49-F238E27FC236}">
                <a16:creationId xmlns:a16="http://schemas.microsoft.com/office/drawing/2014/main" id="{7E2F01A8-7D3D-8C5F-C6D7-EF29E4DE9708}"/>
              </a:ext>
            </a:extLst>
          </p:cNvPr>
          <p:cNvSpPr/>
          <p:nvPr/>
        </p:nvSpPr>
        <p:spPr>
          <a:xfrm>
            <a:off x="7673788" y="3056965"/>
            <a:ext cx="331694" cy="179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4517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79800" y="682625"/>
            <a:ext cx="5232400" cy="4902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 y="67310"/>
            <a:ext cx="11960860" cy="901065"/>
          </a:xfrm>
        </p:spPr>
        <p:style>
          <a:lnRef idx="2">
            <a:schemeClr val="accent2"/>
          </a:lnRef>
          <a:fillRef idx="1">
            <a:schemeClr val="lt1"/>
          </a:fillRef>
          <a:effectRef idx="0">
            <a:schemeClr val="accent2"/>
          </a:effectRef>
          <a:fontRef idx="minor">
            <a:schemeClr val="dk1"/>
          </a:fontRef>
        </p:style>
        <p:txBody>
          <a:bodyPr/>
          <a:lstStyle/>
          <a:p>
            <a:r>
              <a:rPr lang="en-IN" altLang="en-US"/>
              <a:t>Meta CDN	</a:t>
            </a:r>
          </a:p>
        </p:txBody>
      </p:sp>
      <p:sp>
        <p:nvSpPr>
          <p:cNvPr id="3" name="Content Placeholder 2"/>
          <p:cNvSpPr>
            <a:spLocks noGrp="1"/>
          </p:cNvSpPr>
          <p:nvPr>
            <p:ph idx="1"/>
          </p:nvPr>
        </p:nvSpPr>
        <p:spPr>
          <a:xfrm>
            <a:off x="147320" y="1113790"/>
            <a:ext cx="11960860" cy="5659120"/>
          </a:xfrm>
        </p:spPr>
        <p:style>
          <a:lnRef idx="2">
            <a:schemeClr val="accent1"/>
          </a:lnRef>
          <a:fillRef idx="1">
            <a:schemeClr val="lt1"/>
          </a:fillRef>
          <a:effectRef idx="0">
            <a:schemeClr val="accent1"/>
          </a:effectRef>
          <a:fontRef idx="minor">
            <a:schemeClr val="dk1"/>
          </a:fontRef>
        </p:style>
        <p:txBody>
          <a:bodyPr/>
          <a:lstStyle/>
          <a:p>
            <a:pPr algn="l"/>
            <a:r>
              <a:rPr lang="en-IN" b="1" i="0" dirty="0">
                <a:solidFill>
                  <a:srgbClr val="202122"/>
                </a:solidFill>
                <a:effectLst/>
                <a:latin typeface="Arial" panose="020B0604020202020204" pitchFamily="34" charset="0"/>
              </a:rPr>
              <a:t>MetaCDN</a:t>
            </a:r>
            <a:r>
              <a:rPr lang="en-IN" dirty="0">
                <a:solidFill>
                  <a:schemeClr val="tx1"/>
                </a:solidFill>
                <a:latin typeface="Arial" panose="020B0604020202020204" pitchFamily="34" charset="0"/>
              </a:rPr>
              <a:t> is a cloud-based content delivery network company that also offers video transcoding, streaming video and web accelerator services.</a:t>
            </a:r>
          </a:p>
          <a:p>
            <a:pPr algn="l"/>
            <a:endParaRPr lang="en-IN" dirty="0">
              <a:solidFill>
                <a:schemeClr val="tx1"/>
              </a:solidFill>
              <a:latin typeface="Arial" panose="020B0604020202020204" pitchFamily="34" charset="0"/>
            </a:endParaRPr>
          </a:p>
          <a:p>
            <a:pPr algn="l"/>
            <a:r>
              <a:rPr lang="en-IN" dirty="0">
                <a:solidFill>
                  <a:schemeClr val="tx1"/>
                </a:solidFill>
                <a:latin typeface="Arial" panose="020B0604020202020204" pitchFamily="34" charset="0"/>
              </a:rPr>
              <a:t>Founded in 2011 from research out of the University of Melbourne, Meta</a:t>
            </a:r>
          </a:p>
          <a:p>
            <a:pPr algn="l"/>
            <a:r>
              <a:rPr lang="en-IN" dirty="0">
                <a:solidFill>
                  <a:schemeClr val="tx1"/>
                </a:solidFill>
                <a:latin typeface="Arial" panose="020B0604020202020204" pitchFamily="34" charset="0"/>
              </a:rPr>
              <a:t>CDN is backed by Australian venture capital firm Starfish Ventures and the University of Melbourne's commercialization arm.</a:t>
            </a:r>
          </a:p>
          <a:p>
            <a:pPr algn="l"/>
            <a:endParaRPr lang="en-IN" dirty="0">
              <a:solidFill>
                <a:schemeClr val="tx1"/>
              </a:solidFill>
              <a:latin typeface="Arial" panose="020B0604020202020204" pitchFamily="34" charset="0"/>
            </a:endParaRPr>
          </a:p>
          <a:p>
            <a:pPr algn="l"/>
            <a:r>
              <a:rPr lang="en-IN" dirty="0">
                <a:solidFill>
                  <a:schemeClr val="tx1"/>
                </a:solidFill>
                <a:latin typeface="Arial" panose="020B0604020202020204" pitchFamily="34" charset="0"/>
              </a:rPr>
              <a:t>MetaCDN leverages services such as Amazon Web Services, </a:t>
            </a:r>
            <a:r>
              <a:rPr lang="en-IN" dirty="0" err="1">
                <a:solidFill>
                  <a:schemeClr val="tx1"/>
                </a:solidFill>
                <a:latin typeface="Arial" panose="020B0604020202020204" pitchFamily="34" charset="0"/>
              </a:rPr>
              <a:t>Edgecast</a:t>
            </a:r>
            <a:r>
              <a:rPr lang="en-IN" dirty="0">
                <a:solidFill>
                  <a:schemeClr val="tx1"/>
                </a:solidFill>
                <a:latin typeface="Arial" panose="020B0604020202020204" pitchFamily="34" charset="0"/>
              </a:rPr>
              <a:t>, and Windows Azure to offer users access to an integrated global network for content delivery. As of July 2012, the company reported having 102 access points in 5 continents on their website</a:t>
            </a:r>
            <a:r>
              <a:rPr lang="en-IN" b="0" i="0" dirty="0">
                <a:solidFill>
                  <a:schemeClr val="tx1"/>
                </a:solidFill>
                <a:effectLst/>
                <a:latin typeface="Arial" panose="020B0604020202020204" pitchFamily="34" charset="0"/>
              </a:rPr>
              <a:t>.</a:t>
            </a:r>
          </a:p>
          <a:p>
            <a:endParaRPr lang="en-US" dirty="0">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 y="67310"/>
            <a:ext cx="11960860" cy="901065"/>
          </a:xfrm>
        </p:spPr>
        <p:style>
          <a:lnRef idx="2">
            <a:schemeClr val="accent2"/>
          </a:lnRef>
          <a:fillRef idx="1">
            <a:schemeClr val="lt1"/>
          </a:fillRef>
          <a:effectRef idx="0">
            <a:schemeClr val="accent2"/>
          </a:effectRef>
          <a:fontRef idx="minor">
            <a:schemeClr val="dk1"/>
          </a:fontRef>
        </p:style>
        <p:txBody>
          <a:bodyPr/>
          <a:lstStyle/>
          <a:p>
            <a:r>
              <a:rPr lang="en-IN" altLang="en-US"/>
              <a:t>Table of Content</a:t>
            </a:r>
          </a:p>
        </p:txBody>
      </p:sp>
      <p:sp>
        <p:nvSpPr>
          <p:cNvPr id="3" name="Content Placeholder 2"/>
          <p:cNvSpPr>
            <a:spLocks noGrp="1"/>
          </p:cNvSpPr>
          <p:nvPr>
            <p:ph idx="1"/>
          </p:nvPr>
        </p:nvSpPr>
        <p:spPr>
          <a:xfrm>
            <a:off x="147320" y="1113790"/>
            <a:ext cx="11960860" cy="5659120"/>
          </a:xfr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pPr marL="0" indent="0" algn="l">
              <a:buNone/>
            </a:pPr>
            <a:r>
              <a:rPr lang="en-US" sz="4000">
                <a:solidFill>
                  <a:schemeClr val="tx1">
                    <a:lumMod val="75000"/>
                    <a:lumOff val="25000"/>
                  </a:schemeClr>
                </a:solidFill>
              </a:rPr>
              <a:t>Cloud Computing Technologies and Applications : </a:t>
            </a:r>
          </a:p>
          <a:p>
            <a:pPr marL="0" indent="0" algn="l">
              <a:buNone/>
            </a:pPr>
            <a:endParaRPr lang="en-US" sz="4000">
              <a:solidFill>
                <a:schemeClr val="tx1">
                  <a:lumMod val="75000"/>
                  <a:lumOff val="25000"/>
                </a:schemeClr>
              </a:solidFill>
            </a:endParaRPr>
          </a:p>
          <a:p>
            <a:pPr algn="l"/>
            <a:r>
              <a:rPr lang="en-US" sz="4000">
                <a:solidFill>
                  <a:schemeClr val="tx1">
                    <a:lumMod val="75000"/>
                    <a:lumOff val="25000"/>
                  </a:schemeClr>
                </a:solidFill>
              </a:rPr>
              <a:t> Content Delivery Network</a:t>
            </a:r>
            <a:r>
              <a:rPr lang="en-IN" altLang="en-US" sz="4000">
                <a:solidFill>
                  <a:schemeClr val="tx1">
                    <a:lumMod val="75000"/>
                    <a:lumOff val="25000"/>
                  </a:schemeClr>
                </a:solidFill>
              </a:rPr>
              <a:t> (CDN)</a:t>
            </a:r>
            <a:r>
              <a:rPr lang="en-US" sz="4000">
                <a:solidFill>
                  <a:schemeClr val="tx1">
                    <a:lumMod val="75000"/>
                    <a:lumOff val="25000"/>
                  </a:schemeClr>
                </a:solidFill>
              </a:rPr>
              <a:t> Services, </a:t>
            </a:r>
          </a:p>
          <a:p>
            <a:pPr algn="l"/>
            <a:r>
              <a:rPr lang="en-US" sz="4000">
                <a:solidFill>
                  <a:schemeClr val="tx1">
                    <a:lumMod val="75000"/>
                    <a:lumOff val="25000"/>
                  </a:schemeClr>
                </a:solidFill>
              </a:rPr>
              <a:t>Multi-CDN, Features of Meta CDN, </a:t>
            </a:r>
          </a:p>
          <a:p>
            <a:pPr algn="l"/>
            <a:r>
              <a:rPr lang="en-US" sz="4000">
                <a:solidFill>
                  <a:schemeClr val="tx1">
                    <a:lumMod val="75000"/>
                    <a:lumOff val="25000"/>
                  </a:schemeClr>
                </a:solidFill>
              </a:rPr>
              <a:t>Mobile Cloud Computing</a:t>
            </a:r>
            <a:r>
              <a:rPr lang="en-IN" altLang="en-US" sz="4000">
                <a:solidFill>
                  <a:schemeClr val="tx1">
                    <a:lumMod val="75000"/>
                    <a:lumOff val="25000"/>
                  </a:schemeClr>
                </a:solidFill>
              </a:rPr>
              <a:t> (MCC)</a:t>
            </a:r>
            <a:r>
              <a:rPr lang="en-US" sz="4000">
                <a:solidFill>
                  <a:schemeClr val="tx1">
                    <a:lumMod val="75000"/>
                    <a:lumOff val="25000"/>
                  </a:schemeClr>
                </a:solidFill>
              </a:rPr>
              <a:t>, </a:t>
            </a:r>
          </a:p>
          <a:p>
            <a:pPr algn="l"/>
            <a:r>
              <a:rPr lang="en-US" sz="4000">
                <a:solidFill>
                  <a:schemeClr val="tx1">
                    <a:lumMod val="75000"/>
                    <a:lumOff val="25000"/>
                  </a:schemeClr>
                </a:solidFill>
              </a:rPr>
              <a:t>InterCloud Issues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3D9DAF-7488-B71F-7D82-7F5ED2256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812" y="1837765"/>
            <a:ext cx="8605096" cy="3201184"/>
          </a:xfrm>
          <a:prstGeom prst="rect">
            <a:avLst/>
          </a:prstGeom>
        </p:spPr>
      </p:pic>
    </p:spTree>
    <p:extLst>
      <p:ext uri="{BB962C8B-B14F-4D97-AF65-F5344CB8AC3E}">
        <p14:creationId xmlns:p14="http://schemas.microsoft.com/office/powerpoint/2010/main" val="1238980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4D9BB-1CFC-6A75-AD2A-61DB51BAD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362" y="656838"/>
            <a:ext cx="9145276" cy="5544324"/>
          </a:xfrm>
          <a:prstGeom prst="rect">
            <a:avLst/>
          </a:prstGeom>
        </p:spPr>
      </p:pic>
    </p:spTree>
    <p:extLst>
      <p:ext uri="{BB962C8B-B14F-4D97-AF65-F5344CB8AC3E}">
        <p14:creationId xmlns:p14="http://schemas.microsoft.com/office/powerpoint/2010/main" val="4203187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2B3BD4-2EE1-6401-C673-A3A5ADD29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678" y="542522"/>
            <a:ext cx="8192643" cy="5772956"/>
          </a:xfrm>
          <a:prstGeom prst="rect">
            <a:avLst/>
          </a:prstGeom>
        </p:spPr>
      </p:pic>
    </p:spTree>
    <p:extLst>
      <p:ext uri="{BB962C8B-B14F-4D97-AF65-F5344CB8AC3E}">
        <p14:creationId xmlns:p14="http://schemas.microsoft.com/office/powerpoint/2010/main" val="2702292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C47EE3-2709-2342-48F2-9C0FE9EE8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467" y="466311"/>
            <a:ext cx="9069066" cy="5925377"/>
          </a:xfrm>
          <a:prstGeom prst="rect">
            <a:avLst/>
          </a:prstGeom>
        </p:spPr>
      </p:pic>
    </p:spTree>
    <p:extLst>
      <p:ext uri="{BB962C8B-B14F-4D97-AF65-F5344CB8AC3E}">
        <p14:creationId xmlns:p14="http://schemas.microsoft.com/office/powerpoint/2010/main" val="1883603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23E26D-B6A2-6837-8291-8108F111C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915" y="371048"/>
            <a:ext cx="7840169" cy="6115904"/>
          </a:xfrm>
          <a:prstGeom prst="rect">
            <a:avLst/>
          </a:prstGeom>
        </p:spPr>
      </p:pic>
    </p:spTree>
    <p:extLst>
      <p:ext uri="{BB962C8B-B14F-4D97-AF65-F5344CB8AC3E}">
        <p14:creationId xmlns:p14="http://schemas.microsoft.com/office/powerpoint/2010/main" val="3002089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2453E-17AC-593B-7293-C0976B735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231" y="323416"/>
            <a:ext cx="7973538" cy="6211167"/>
          </a:xfrm>
          <a:prstGeom prst="rect">
            <a:avLst/>
          </a:prstGeom>
        </p:spPr>
      </p:pic>
    </p:spTree>
    <p:extLst>
      <p:ext uri="{BB962C8B-B14F-4D97-AF65-F5344CB8AC3E}">
        <p14:creationId xmlns:p14="http://schemas.microsoft.com/office/powerpoint/2010/main" val="1907303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40C033-B48C-6785-77AC-2587BD782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442" y="371048"/>
            <a:ext cx="7821116" cy="6115904"/>
          </a:xfrm>
          <a:prstGeom prst="rect">
            <a:avLst/>
          </a:prstGeom>
        </p:spPr>
      </p:pic>
    </p:spTree>
    <p:extLst>
      <p:ext uri="{BB962C8B-B14F-4D97-AF65-F5344CB8AC3E}">
        <p14:creationId xmlns:p14="http://schemas.microsoft.com/office/powerpoint/2010/main" val="2725641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6F82B5-E310-C116-7645-CC9B5393F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994" y="375811"/>
            <a:ext cx="7964011" cy="6106377"/>
          </a:xfrm>
          <a:prstGeom prst="rect">
            <a:avLst/>
          </a:prstGeom>
        </p:spPr>
      </p:pic>
    </p:spTree>
    <p:extLst>
      <p:ext uri="{BB962C8B-B14F-4D97-AF65-F5344CB8AC3E}">
        <p14:creationId xmlns:p14="http://schemas.microsoft.com/office/powerpoint/2010/main" val="2444151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 y="67310"/>
            <a:ext cx="11960860" cy="901065"/>
          </a:xfrm>
        </p:spPr>
        <p:style>
          <a:lnRef idx="2">
            <a:schemeClr val="accent2"/>
          </a:lnRef>
          <a:fillRef idx="1">
            <a:schemeClr val="lt1"/>
          </a:fillRef>
          <a:effectRef idx="0">
            <a:schemeClr val="accent2"/>
          </a:effectRef>
          <a:fontRef idx="minor">
            <a:schemeClr val="dk1"/>
          </a:fontRef>
        </p:style>
        <p:txBody>
          <a:bodyPr/>
          <a:lstStyle/>
          <a:p>
            <a:r>
              <a:rPr lang="en-US">
                <a:solidFill>
                  <a:schemeClr val="tx1">
                    <a:lumMod val="75000"/>
                    <a:lumOff val="25000"/>
                  </a:schemeClr>
                </a:solidFill>
                <a:sym typeface="+mn-ea"/>
              </a:rPr>
              <a:t>Mobile Cloud Computing</a:t>
            </a:r>
            <a:r>
              <a:rPr lang="en-IN" altLang="en-US">
                <a:solidFill>
                  <a:schemeClr val="tx1">
                    <a:lumMod val="75000"/>
                    <a:lumOff val="25000"/>
                  </a:schemeClr>
                </a:solidFill>
                <a:sym typeface="+mn-ea"/>
              </a:rPr>
              <a:t> (MCC)</a:t>
            </a:r>
            <a:endParaRPr lang="en-US"/>
          </a:p>
        </p:txBody>
      </p:sp>
      <p:sp>
        <p:nvSpPr>
          <p:cNvPr id="3" name="Content Placeholder 2"/>
          <p:cNvSpPr>
            <a:spLocks noGrp="1"/>
          </p:cNvSpPr>
          <p:nvPr>
            <p:ph idx="1"/>
          </p:nvPr>
        </p:nvSpPr>
        <p:spPr>
          <a:xfrm>
            <a:off x="147320" y="1113790"/>
            <a:ext cx="11960860" cy="5659120"/>
          </a:xfrm>
        </p:spPr>
        <p:style>
          <a:lnRef idx="2">
            <a:schemeClr val="accent1"/>
          </a:lnRef>
          <a:fillRef idx="1">
            <a:schemeClr val="lt1"/>
          </a:fillRef>
          <a:effectRef idx="0">
            <a:schemeClr val="accent1"/>
          </a:effectRef>
          <a:fontRef idx="minor">
            <a:schemeClr val="dk1"/>
          </a:fontRef>
        </p:style>
        <p:txBody>
          <a:bodyPr/>
          <a:lstStyle/>
          <a:p>
            <a:r>
              <a:rPr lang="en-US" dirty="0">
                <a:solidFill>
                  <a:schemeClr val="tx1">
                    <a:lumMod val="75000"/>
                    <a:lumOff val="25000"/>
                  </a:schemeClr>
                </a:solidFill>
              </a:rPr>
              <a:t>Mobile cloud computing (MCC) is the method of using cloud technology to deliver mobile apps. </a:t>
            </a:r>
          </a:p>
          <a:p>
            <a:r>
              <a:rPr lang="en-US" dirty="0">
                <a:solidFill>
                  <a:schemeClr val="tx1">
                    <a:lumMod val="75000"/>
                    <a:lumOff val="25000"/>
                  </a:schemeClr>
                </a:solidFill>
              </a:rPr>
              <a:t>Complex mobile apps today perform tasks such as </a:t>
            </a:r>
            <a:r>
              <a:rPr lang="en-US" dirty="0">
                <a:solidFill>
                  <a:schemeClr val="tx1">
                    <a:lumMod val="75000"/>
                    <a:lumOff val="25000"/>
                  </a:schemeClr>
                </a:solidFill>
                <a:highlight>
                  <a:srgbClr val="FFFF00"/>
                </a:highlight>
              </a:rPr>
              <a:t>authentication, location-aware functions, and providing targeted content and communication </a:t>
            </a:r>
            <a:r>
              <a:rPr lang="en-US" dirty="0">
                <a:solidFill>
                  <a:schemeClr val="tx1">
                    <a:lumMod val="75000"/>
                    <a:lumOff val="25000"/>
                  </a:schemeClr>
                </a:solidFill>
              </a:rPr>
              <a:t>for end users.</a:t>
            </a:r>
          </a:p>
          <a:p>
            <a:r>
              <a:rPr lang="en-IN" altLang="en-US" dirty="0">
                <a:solidFill>
                  <a:schemeClr val="tx1">
                    <a:lumMod val="75000"/>
                    <a:lumOff val="25000"/>
                  </a:schemeClr>
                </a:solidFill>
              </a:rPr>
              <a:t>Examples of MCC</a:t>
            </a:r>
          </a:p>
          <a:p>
            <a:r>
              <a:rPr lang="en-US" dirty="0">
                <a:solidFill>
                  <a:schemeClr val="tx1">
                    <a:lumMod val="75000"/>
                    <a:lumOff val="25000"/>
                  </a:schemeClr>
                </a:solidFill>
              </a:rPr>
              <a:t>Finance and Commerce: Using your phone or tablet to track your account balance, making a purchase on ecommerce platforms such as Amazon, Shopify, etc., is an example of mobile cloud computing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 y="67310"/>
            <a:ext cx="11960860" cy="901065"/>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dirty="0">
                <a:solidFill>
                  <a:srgbClr val="FF0000"/>
                </a:solidFill>
              </a:rPr>
            </a:br>
            <a:r>
              <a:rPr lang="en-US" dirty="0">
                <a:solidFill>
                  <a:srgbClr val="FF0000"/>
                </a:solidFill>
              </a:rPr>
              <a:t>Types of Cloud-Based Resources in MCC are:</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147320" y="1113790"/>
            <a:ext cx="11960860" cy="5659120"/>
          </a:xfrm>
        </p:spPr>
        <p:style>
          <a:lnRef idx="2">
            <a:schemeClr val="accent1"/>
          </a:lnRef>
          <a:fillRef idx="1">
            <a:schemeClr val="lt1"/>
          </a:fillRef>
          <a:effectRef idx="0">
            <a:schemeClr val="accent1"/>
          </a:effectRef>
          <a:fontRef idx="minor">
            <a:schemeClr val="dk1"/>
          </a:fontRef>
        </p:style>
        <p:txBody>
          <a:bodyPr/>
          <a:lstStyle/>
          <a:p>
            <a:endParaRPr lang="en-US" dirty="0">
              <a:solidFill>
                <a:schemeClr val="tx1">
                  <a:lumMod val="75000"/>
                  <a:lumOff val="25000"/>
                </a:schemeClr>
              </a:solidFill>
            </a:endParaRPr>
          </a:p>
          <a:p>
            <a:r>
              <a:rPr lang="en-US" dirty="0">
                <a:solidFill>
                  <a:schemeClr val="tx1">
                    <a:lumMod val="75000"/>
                    <a:lumOff val="25000"/>
                  </a:schemeClr>
                </a:solidFill>
              </a:rPr>
              <a:t>    Distant Immobile Cloud Computing</a:t>
            </a:r>
          </a:p>
          <a:p>
            <a:r>
              <a:rPr lang="en-US" dirty="0">
                <a:solidFill>
                  <a:schemeClr val="tx1">
                    <a:lumMod val="75000"/>
                    <a:lumOff val="25000"/>
                  </a:schemeClr>
                </a:solidFill>
              </a:rPr>
              <a:t>    Hybrid Cloud Computing</a:t>
            </a:r>
          </a:p>
          <a:p>
            <a:r>
              <a:rPr lang="en-US" dirty="0">
                <a:solidFill>
                  <a:schemeClr val="tx1">
                    <a:lumMod val="75000"/>
                    <a:lumOff val="25000"/>
                  </a:schemeClr>
                </a:solidFill>
              </a:rPr>
              <a:t>    Distant Mobile Clouds</a:t>
            </a:r>
          </a:p>
          <a:p>
            <a:r>
              <a:rPr lang="en-US" dirty="0">
                <a:solidFill>
                  <a:schemeClr val="tx1">
                    <a:lumMod val="75000"/>
                    <a:lumOff val="25000"/>
                  </a:schemeClr>
                </a:solidFill>
              </a:rPr>
              <a:t>    Proximate Immobile Computing Entities</a:t>
            </a:r>
          </a:p>
          <a:p>
            <a:r>
              <a:rPr lang="en-US" dirty="0">
                <a:solidFill>
                  <a:schemeClr val="tx1">
                    <a:lumMod val="75000"/>
                    <a:lumOff val="25000"/>
                  </a:schemeClr>
                </a:solidFill>
              </a:rPr>
              <a:t>    Proximate Mobile Computing Entities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 y="67310"/>
            <a:ext cx="11960860" cy="901065"/>
          </a:xfrm>
        </p:spPr>
        <p:style>
          <a:lnRef idx="2">
            <a:schemeClr val="accent2"/>
          </a:lnRef>
          <a:fillRef idx="1">
            <a:schemeClr val="lt1"/>
          </a:fillRef>
          <a:effectRef idx="0">
            <a:schemeClr val="accent2"/>
          </a:effectRef>
          <a:fontRef idx="minor">
            <a:schemeClr val="dk1"/>
          </a:fontRef>
        </p:style>
        <p:txBody>
          <a:bodyPr/>
          <a:lstStyle/>
          <a:p>
            <a:r>
              <a:rPr lang="en-US">
                <a:solidFill>
                  <a:schemeClr val="tx1">
                    <a:lumMod val="75000"/>
                    <a:lumOff val="25000"/>
                  </a:schemeClr>
                </a:solidFill>
                <a:sym typeface="+mn-ea"/>
              </a:rPr>
              <a:t>Content Delivery Network</a:t>
            </a:r>
            <a:r>
              <a:rPr lang="en-IN" altLang="en-US">
                <a:solidFill>
                  <a:schemeClr val="tx1">
                    <a:lumMod val="75000"/>
                    <a:lumOff val="25000"/>
                  </a:schemeClr>
                </a:solidFill>
                <a:sym typeface="+mn-ea"/>
              </a:rPr>
              <a:t> (CDN)</a:t>
            </a:r>
            <a:r>
              <a:rPr lang="en-US">
                <a:solidFill>
                  <a:schemeClr val="tx1">
                    <a:lumMod val="75000"/>
                    <a:lumOff val="25000"/>
                  </a:schemeClr>
                </a:solidFill>
                <a:sym typeface="+mn-ea"/>
              </a:rPr>
              <a:t> Services</a:t>
            </a:r>
            <a:r>
              <a:rPr lang="en-IN" altLang="en-US">
                <a:solidFill>
                  <a:schemeClr val="tx1">
                    <a:lumMod val="75000"/>
                    <a:lumOff val="25000"/>
                  </a:schemeClr>
                </a:solidFill>
                <a:sym typeface="+mn-ea"/>
              </a:rPr>
              <a:t> in CLoud</a:t>
            </a:r>
          </a:p>
        </p:txBody>
      </p:sp>
      <p:sp>
        <p:nvSpPr>
          <p:cNvPr id="3" name="Content Placeholder 2"/>
          <p:cNvSpPr>
            <a:spLocks noGrp="1"/>
          </p:cNvSpPr>
          <p:nvPr>
            <p:ph idx="1"/>
          </p:nvPr>
        </p:nvSpPr>
        <p:spPr>
          <a:xfrm>
            <a:off x="147320" y="1113790"/>
            <a:ext cx="11960860" cy="5659120"/>
          </a:xfr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en-US">
                <a:solidFill>
                  <a:schemeClr val="tx1">
                    <a:lumMod val="75000"/>
                    <a:lumOff val="25000"/>
                  </a:schemeClr>
                </a:solidFill>
              </a:rPr>
              <a:t>A content delivery network (CDN) is a geographically dispersed network of servers and data centers. </a:t>
            </a:r>
          </a:p>
          <a:p>
            <a:r>
              <a:rPr lang="en-US">
                <a:solidFill>
                  <a:schemeClr val="tx1">
                    <a:lumMod val="75000"/>
                    <a:lumOff val="25000"/>
                  </a:schemeClr>
                </a:solidFill>
              </a:rPr>
              <a:t>The primary goal of a CDN is to improve web performance by reducing the time needed to send content and rich media to users</a:t>
            </a:r>
            <a:r>
              <a:rPr lang="en-IN" altLang="en-US">
                <a:solidFill>
                  <a:schemeClr val="tx1">
                    <a:lumMod val="75000"/>
                    <a:lumOff val="25000"/>
                  </a:schemeClr>
                </a:solidFill>
              </a:rPr>
              <a:t>.</a:t>
            </a:r>
          </a:p>
          <a:p>
            <a:r>
              <a:rPr lang="en-IN" altLang="en-US">
                <a:solidFill>
                  <a:schemeClr val="tx1">
                    <a:lumMod val="75000"/>
                    <a:lumOff val="25000"/>
                  </a:schemeClr>
                </a:solidFill>
              </a:rPr>
              <a:t>CDN architecture is also designed to reduce network latency caused by hauling traffic over long distances and across several networks.</a:t>
            </a:r>
          </a:p>
          <a:p>
            <a:r>
              <a:rPr lang="en-IN" altLang="en-US">
                <a:solidFill>
                  <a:schemeClr val="tx1">
                    <a:lumMod val="75000"/>
                    <a:lumOff val="25000"/>
                  </a:schemeClr>
                </a:solidFill>
              </a:rPr>
              <a:t>CDN servers are often referred to as "edge servers" since all CDN servers are located on the "edge network" — closer to end-users than a host server from which an application or a website originates.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93215" y="311150"/>
            <a:ext cx="8712200" cy="6236335"/>
          </a:xfrm>
          <a:prstGeom prst="rect">
            <a:avLst/>
          </a:prstGeom>
        </p:spPr>
      </p:pic>
      <p:sp>
        <p:nvSpPr>
          <p:cNvPr id="5" name="Title 4">
            <a:extLst>
              <a:ext uri="{FF2B5EF4-FFF2-40B4-BE49-F238E27FC236}">
                <a16:creationId xmlns:a16="http://schemas.microsoft.com/office/drawing/2014/main" id="{C49AAEC3-89E9-545F-9C26-8C29837E172D}"/>
              </a:ext>
            </a:extLst>
          </p:cNvPr>
          <p:cNvSpPr>
            <a:spLocks noGrp="1"/>
          </p:cNvSpPr>
          <p:nvPr>
            <p:ph type="title"/>
          </p:nvPr>
        </p:nvSpPr>
        <p:spPr/>
        <p:txBody>
          <a:bodyPr/>
          <a:lstStyle/>
          <a:p>
            <a:r>
              <a:rPr lang="en-IN" dirty="0">
                <a:solidFill>
                  <a:schemeClr val="bg1"/>
                </a:solidFill>
              </a:rPr>
              <a:t>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58545" y="-118745"/>
            <a:ext cx="9039225" cy="709485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bg1"/>
                </a:solidFill>
              </a:rPr>
              <a:t>p</a:t>
            </a:r>
          </a:p>
        </p:txBody>
      </p:sp>
      <p:pic>
        <p:nvPicPr>
          <p:cNvPr id="4" name="Content Placeholder 3" descr="Applications"/>
          <p:cNvPicPr>
            <a:picLocks noGrp="1" noChangeAspect="1"/>
          </p:cNvPicPr>
          <p:nvPr>
            <p:ph idx="1"/>
          </p:nvPr>
        </p:nvPicPr>
        <p:blipFill>
          <a:blip r:embed="rId2"/>
          <a:stretch>
            <a:fillRect/>
          </a:stretch>
        </p:blipFill>
        <p:spPr>
          <a:xfrm>
            <a:off x="3419475" y="1186815"/>
            <a:ext cx="6301105" cy="567118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Mobile-cloud-computing-architecture"/>
          <p:cNvPicPr>
            <a:picLocks noGrp="1" noChangeAspect="1"/>
          </p:cNvPicPr>
          <p:nvPr>
            <p:ph idx="1"/>
          </p:nvPr>
        </p:nvPicPr>
        <p:blipFill>
          <a:blip r:embed="rId2"/>
          <a:stretch>
            <a:fillRect/>
          </a:stretch>
        </p:blipFill>
        <p:spPr>
          <a:xfrm>
            <a:off x="1892300" y="1464310"/>
            <a:ext cx="8125460" cy="453453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 y="67310"/>
            <a:ext cx="11960860" cy="901065"/>
          </a:xfrm>
        </p:spPr>
        <p:style>
          <a:lnRef idx="2">
            <a:schemeClr val="accent2"/>
          </a:lnRef>
          <a:fillRef idx="1">
            <a:schemeClr val="lt1"/>
          </a:fillRef>
          <a:effectRef idx="0">
            <a:schemeClr val="accent2"/>
          </a:effectRef>
          <a:fontRef idx="minor">
            <a:schemeClr val="dk1"/>
          </a:fontRef>
        </p:style>
        <p:txBody>
          <a:bodyPr/>
          <a:lstStyle/>
          <a:p>
            <a:r>
              <a:rPr lang="en-US"/>
              <a:t>InterCloud Issues</a:t>
            </a:r>
          </a:p>
        </p:txBody>
      </p:sp>
      <p:sp>
        <p:nvSpPr>
          <p:cNvPr id="3" name="Content Placeholder 2"/>
          <p:cNvSpPr>
            <a:spLocks noGrp="1"/>
          </p:cNvSpPr>
          <p:nvPr>
            <p:ph idx="1"/>
          </p:nvPr>
        </p:nvSpPr>
        <p:spPr>
          <a:xfrm>
            <a:off x="147320" y="1113790"/>
            <a:ext cx="11960860" cy="5659120"/>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a:solidFill>
                  <a:schemeClr val="tx1">
                    <a:lumMod val="75000"/>
                    <a:lumOff val="25000"/>
                  </a:schemeClr>
                </a:solidFill>
              </a:rPr>
              <a:t>Intercloud or ‘cloud of clouds’ is a common term used for cloud computing. </a:t>
            </a:r>
          </a:p>
          <a:p>
            <a:r>
              <a:rPr lang="en-US">
                <a:solidFill>
                  <a:schemeClr val="tx1">
                    <a:lumMod val="75000"/>
                    <a:lumOff val="25000"/>
                  </a:schemeClr>
                </a:solidFill>
              </a:rPr>
              <a:t>An intercloud architecture moves data between the infrastructure of multiple cloud service providers (CSPs). </a:t>
            </a:r>
          </a:p>
          <a:p>
            <a:r>
              <a:rPr lang="en-US">
                <a:solidFill>
                  <a:schemeClr val="tx1">
                    <a:lumMod val="75000"/>
                    <a:lumOff val="25000"/>
                  </a:schemeClr>
                </a:solidFill>
              </a:rPr>
              <a:t>Intercloud systems enable organizations to take complete control of their application on the cloud and use corporate data anywhere, anytime. It offers seamless connectivity and addresses common organizational issues, like security, performance, and flexibility.</a:t>
            </a:r>
          </a:p>
          <a:p>
            <a:endParaRPr lang="en-US">
              <a:solidFill>
                <a:schemeClr val="tx1">
                  <a:lumMod val="75000"/>
                  <a:lumOff val="25000"/>
                </a:schemeClr>
              </a:solidFill>
            </a:endParaRPr>
          </a:p>
          <a:p>
            <a:r>
              <a:rPr lang="en-US">
                <a:solidFill>
                  <a:schemeClr val="tx1">
                    <a:lumMod val="75000"/>
                    <a:lumOff val="25000"/>
                  </a:schemeClr>
                </a:solidFill>
              </a:rPr>
              <a:t>The concept of Intercloud was first introduced to the world in 2008 when Cisco- the global leader in IT and networking, started it as a research project.</a:t>
            </a:r>
          </a:p>
          <a:p>
            <a:r>
              <a:rPr lang="en-US">
                <a:solidFill>
                  <a:schemeClr val="tx1">
                    <a:lumMod val="75000"/>
                    <a:lumOff val="25000"/>
                  </a:schemeClr>
                </a:solidFill>
              </a:rPr>
              <a:t>Later, it was taken over by IEEE (Institute of Electrical and Electronics Engineers) to improve the functionality of existing cloud networks.</a:t>
            </a:r>
          </a:p>
          <a:p>
            <a:r>
              <a:rPr lang="en-US">
                <a:solidFill>
                  <a:schemeClr val="tx1">
                    <a:lumMod val="75000"/>
                    <a:lumOff val="25000"/>
                  </a:schemeClr>
                </a:solidFill>
              </a:rPr>
              <a:t>Later in early 2009, it gained popularity and was regarded as the data center of the future.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 y="67310"/>
            <a:ext cx="11960860" cy="901065"/>
          </a:xfrm>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3" name="Content Placeholder 2"/>
          <p:cNvSpPr>
            <a:spLocks noGrp="1"/>
          </p:cNvSpPr>
          <p:nvPr>
            <p:ph idx="1"/>
          </p:nvPr>
        </p:nvSpPr>
        <p:spPr>
          <a:xfrm>
            <a:off x="147320" y="1113790"/>
            <a:ext cx="11960860" cy="5659120"/>
          </a:xfrm>
        </p:spPr>
        <p:style>
          <a:lnRef idx="2">
            <a:schemeClr val="accent1"/>
          </a:lnRef>
          <a:fillRef idx="1">
            <a:schemeClr val="lt1"/>
          </a:fillRef>
          <a:effectRef idx="0">
            <a:schemeClr val="accent1"/>
          </a:effectRef>
          <a:fontRef idx="minor">
            <a:schemeClr val="dk1"/>
          </a:fontRef>
        </p:style>
        <p:txBody>
          <a:bodyPr/>
          <a:lstStyle/>
          <a:p>
            <a:r>
              <a:rPr lang="en-US">
                <a:solidFill>
                  <a:schemeClr val="tx1">
                    <a:lumMod val="75000"/>
                    <a:lumOff val="25000"/>
                  </a:schemeClr>
                </a:solidFill>
              </a:rPr>
              <a:t>Intercloud is a cloud deployment model that links multiple public cloud services together as one holistic and actively orchestrated architecture.</a:t>
            </a:r>
          </a:p>
          <a:p>
            <a:endParaRPr lang="en-US">
              <a:solidFill>
                <a:schemeClr val="tx1">
                  <a:lumMod val="75000"/>
                  <a:lumOff val="25000"/>
                </a:schemeClr>
              </a:solidFill>
            </a:endParaRPr>
          </a:p>
          <a:p>
            <a:r>
              <a:rPr lang="en-US">
                <a:solidFill>
                  <a:schemeClr val="tx1">
                    <a:lumMod val="75000"/>
                    <a:lumOff val="25000"/>
                  </a:schemeClr>
                </a:solidFill>
              </a:rPr>
              <a:t>For example, Amazon, Google, Microsoft, Salesforce.com, and others have established data centers for hosting cloud application services such as social networking, gaming portals, and business applications.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 y="67310"/>
            <a:ext cx="11960860" cy="901065"/>
          </a:xfrm>
        </p:spPr>
        <p:style>
          <a:lnRef idx="2">
            <a:schemeClr val="accent2"/>
          </a:lnRef>
          <a:fillRef idx="1">
            <a:schemeClr val="lt1"/>
          </a:fillRef>
          <a:effectRef idx="0">
            <a:schemeClr val="accent2"/>
          </a:effectRef>
          <a:fontRef idx="minor">
            <a:schemeClr val="dk1"/>
          </a:fontRef>
        </p:style>
        <p:txBody>
          <a:bodyPr/>
          <a:lstStyle/>
          <a:p>
            <a:r>
              <a:rPr lang="en-IN" altLang="en-US"/>
              <a:t>Issues </a:t>
            </a:r>
          </a:p>
        </p:txBody>
      </p:sp>
      <p:sp>
        <p:nvSpPr>
          <p:cNvPr id="3" name="Content Placeholder 2"/>
          <p:cNvSpPr>
            <a:spLocks noGrp="1"/>
          </p:cNvSpPr>
          <p:nvPr>
            <p:ph idx="1"/>
          </p:nvPr>
        </p:nvSpPr>
        <p:spPr>
          <a:xfrm>
            <a:off x="147320" y="1113790"/>
            <a:ext cx="11960860" cy="5659120"/>
          </a:xfrm>
        </p:spPr>
        <p:style>
          <a:lnRef idx="2">
            <a:schemeClr val="accent1"/>
          </a:lnRef>
          <a:fillRef idx="1">
            <a:schemeClr val="lt1"/>
          </a:fillRef>
          <a:effectRef idx="0">
            <a:schemeClr val="accent1"/>
          </a:effectRef>
          <a:fontRef idx="minor">
            <a:schemeClr val="dk1"/>
          </a:fontRef>
        </p:style>
        <p:txBody>
          <a:bodyPr/>
          <a:lstStyle/>
          <a:p>
            <a:r>
              <a:rPr lang="en-US">
                <a:solidFill>
                  <a:schemeClr val="tx1">
                    <a:lumMod val="75000"/>
                    <a:lumOff val="25000"/>
                  </a:schemeClr>
                </a:solidFill>
              </a:rPr>
              <a:t>Lack of interoperability and adopted standards together with intricate regulatory context, </a:t>
            </a:r>
          </a:p>
          <a:p>
            <a:r>
              <a:rPr lang="en-US">
                <a:solidFill>
                  <a:schemeClr val="tx1">
                    <a:lumMod val="75000"/>
                    <a:lumOff val="25000"/>
                  </a:schemeClr>
                </a:solidFill>
              </a:rPr>
              <a:t>inflexible pricing models and </a:t>
            </a:r>
          </a:p>
          <a:p>
            <a:r>
              <a:rPr lang="en-US">
                <a:solidFill>
                  <a:schemeClr val="tx1">
                    <a:lumMod val="75000"/>
                    <a:lumOff val="25000"/>
                  </a:schemeClr>
                </a:solidFill>
              </a:rPr>
              <a:t>not adequate SLAs are recognised as the main obstacles to Cloud adoption.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46225" y="283770"/>
            <a:ext cx="8173085" cy="62725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5488-9191-ADB4-AA8A-B3750E4E2564}"/>
              </a:ext>
            </a:extLst>
          </p:cNvPr>
          <p:cNvSpPr>
            <a:spLocks noGrp="1"/>
          </p:cNvSpPr>
          <p:nvPr>
            <p:ph type="title"/>
          </p:nvPr>
        </p:nvSpPr>
        <p:spPr>
          <a:xfrm>
            <a:off x="838200" y="338231"/>
            <a:ext cx="10515600" cy="1325563"/>
          </a:xfrm>
        </p:spPr>
        <p:txBody>
          <a:bodyPr/>
          <a:lstStyle/>
          <a:p>
            <a:r>
              <a:rPr lang="en-IN" b="1" dirty="0">
                <a:solidFill>
                  <a:srgbClr val="FF0000"/>
                </a:solidFill>
              </a:rPr>
              <a:t>COMPONENTS OF CDN</a:t>
            </a:r>
          </a:p>
        </p:txBody>
      </p:sp>
      <p:sp>
        <p:nvSpPr>
          <p:cNvPr id="3" name="Content Placeholder 2">
            <a:extLst>
              <a:ext uri="{FF2B5EF4-FFF2-40B4-BE49-F238E27FC236}">
                <a16:creationId xmlns:a16="http://schemas.microsoft.com/office/drawing/2014/main" id="{6C4994CC-5A4A-AFE1-FD70-C815658DECF2}"/>
              </a:ext>
            </a:extLst>
          </p:cNvPr>
          <p:cNvSpPr>
            <a:spLocks noGrp="1"/>
          </p:cNvSpPr>
          <p:nvPr>
            <p:ph idx="1"/>
          </p:nvPr>
        </p:nvSpPr>
        <p:spPr/>
        <p:txBody>
          <a:bodyPr/>
          <a:lstStyle/>
          <a:p>
            <a:r>
              <a:rPr lang="en-IN" dirty="0">
                <a:solidFill>
                  <a:schemeClr val="bg1"/>
                </a:solidFill>
              </a:rPr>
              <a:t>a</a:t>
            </a:r>
          </a:p>
        </p:txBody>
      </p:sp>
      <p:sp>
        <p:nvSpPr>
          <p:cNvPr id="4" name="Rectangle 3">
            <a:extLst>
              <a:ext uri="{FF2B5EF4-FFF2-40B4-BE49-F238E27FC236}">
                <a16:creationId xmlns:a16="http://schemas.microsoft.com/office/drawing/2014/main" id="{4F6127B8-A1D3-C966-21E3-F2C71A6C4ED2}"/>
              </a:ext>
            </a:extLst>
          </p:cNvPr>
          <p:cNvSpPr/>
          <p:nvPr/>
        </p:nvSpPr>
        <p:spPr>
          <a:xfrm>
            <a:off x="3724834" y="2492049"/>
            <a:ext cx="2115670" cy="104887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2400" dirty="0">
                <a:solidFill>
                  <a:schemeClr val="tx1"/>
                </a:solidFill>
              </a:rPr>
              <a:t>EDGE SERVERS</a:t>
            </a:r>
          </a:p>
        </p:txBody>
      </p:sp>
      <p:sp>
        <p:nvSpPr>
          <p:cNvPr id="5" name="Rectangle 4">
            <a:extLst>
              <a:ext uri="{FF2B5EF4-FFF2-40B4-BE49-F238E27FC236}">
                <a16:creationId xmlns:a16="http://schemas.microsoft.com/office/drawing/2014/main" id="{74436B89-9CDD-99EA-524A-F4188D363BAD}"/>
              </a:ext>
            </a:extLst>
          </p:cNvPr>
          <p:cNvSpPr/>
          <p:nvPr/>
        </p:nvSpPr>
        <p:spPr>
          <a:xfrm>
            <a:off x="6481482" y="2514321"/>
            <a:ext cx="2115670" cy="104887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2400" dirty="0">
                <a:solidFill>
                  <a:schemeClr val="tx1"/>
                </a:solidFill>
              </a:rPr>
              <a:t>LOAD BALANCING</a:t>
            </a:r>
          </a:p>
        </p:txBody>
      </p:sp>
      <p:sp>
        <p:nvSpPr>
          <p:cNvPr id="6" name="Rectangle 5">
            <a:extLst>
              <a:ext uri="{FF2B5EF4-FFF2-40B4-BE49-F238E27FC236}">
                <a16:creationId xmlns:a16="http://schemas.microsoft.com/office/drawing/2014/main" id="{A0BC5DA8-42FE-8915-231B-8A18837E85B8}"/>
              </a:ext>
            </a:extLst>
          </p:cNvPr>
          <p:cNvSpPr/>
          <p:nvPr/>
        </p:nvSpPr>
        <p:spPr>
          <a:xfrm>
            <a:off x="6481482" y="4220861"/>
            <a:ext cx="2115670" cy="104887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2400" dirty="0">
                <a:solidFill>
                  <a:schemeClr val="tx1"/>
                </a:solidFill>
              </a:rPr>
              <a:t>SECURITY</a:t>
            </a:r>
          </a:p>
        </p:txBody>
      </p:sp>
      <p:sp>
        <p:nvSpPr>
          <p:cNvPr id="7" name="Rectangle 6">
            <a:extLst>
              <a:ext uri="{FF2B5EF4-FFF2-40B4-BE49-F238E27FC236}">
                <a16:creationId xmlns:a16="http://schemas.microsoft.com/office/drawing/2014/main" id="{E8B3C5E1-779C-CA19-0B55-144C588D8B5E}"/>
              </a:ext>
            </a:extLst>
          </p:cNvPr>
          <p:cNvSpPr/>
          <p:nvPr/>
        </p:nvSpPr>
        <p:spPr>
          <a:xfrm>
            <a:off x="3810002" y="4214863"/>
            <a:ext cx="2115670" cy="104887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2400" dirty="0">
                <a:solidFill>
                  <a:schemeClr val="tx1"/>
                </a:solidFill>
              </a:rPr>
              <a:t>CACHING</a:t>
            </a:r>
          </a:p>
        </p:txBody>
      </p:sp>
    </p:spTree>
    <p:extLst>
      <p:ext uri="{BB962C8B-B14F-4D97-AF65-F5344CB8AC3E}">
        <p14:creationId xmlns:p14="http://schemas.microsoft.com/office/powerpoint/2010/main" val="265596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E0FBE0-D3F4-42BF-73B0-BD2FD50A8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305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864C9C-E32C-2E17-EE42-6337ABFA8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515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D3A868-6A6C-477F-9C60-1501B6EEB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039" y="-859267"/>
            <a:ext cx="13706039" cy="7709647"/>
          </a:xfrm>
          <a:prstGeom prst="rect">
            <a:avLst/>
          </a:prstGeom>
        </p:spPr>
      </p:pic>
    </p:spTree>
    <p:extLst>
      <p:ext uri="{BB962C8B-B14F-4D97-AF65-F5344CB8AC3E}">
        <p14:creationId xmlns:p14="http://schemas.microsoft.com/office/powerpoint/2010/main" val="132409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solidFill>
                <a:schemeClr val="bg1"/>
              </a:solidFill>
            </a:endParaRPr>
          </a:p>
        </p:txBody>
      </p:sp>
      <p:pic>
        <p:nvPicPr>
          <p:cNvPr id="4" name="Content Placeholder 3" descr="Content-Delivery-Network"/>
          <p:cNvPicPr>
            <a:picLocks noGrp="1" noChangeAspect="1"/>
          </p:cNvPicPr>
          <p:nvPr>
            <p:ph idx="1"/>
          </p:nvPr>
        </p:nvPicPr>
        <p:blipFill>
          <a:blip r:embed="rId2"/>
          <a:stretch>
            <a:fillRect/>
          </a:stretch>
        </p:blipFill>
        <p:spPr>
          <a:xfrm>
            <a:off x="1355090" y="365125"/>
            <a:ext cx="9481820" cy="63341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TotalTime>
  <Words>1036</Words>
  <Application>Microsoft Office PowerPoint</Application>
  <PresentationFormat>Widescreen</PresentationFormat>
  <Paragraphs>90</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UNIT 4</vt:lpstr>
      <vt:lpstr>Table of Content</vt:lpstr>
      <vt:lpstr>Content Delivery Network (CDN) Services in CLoud</vt:lpstr>
      <vt:lpstr>PowerPoint Presentation</vt:lpstr>
      <vt:lpstr>COMPONENTS OF CDN</vt:lpstr>
      <vt:lpstr>PowerPoint Presentation</vt:lpstr>
      <vt:lpstr>PowerPoint Presentation</vt:lpstr>
      <vt:lpstr>PowerPoint Presentation</vt:lpstr>
      <vt:lpstr>PowerPoint Presentation</vt:lpstr>
      <vt:lpstr>                       TYPES OF CDN</vt:lpstr>
      <vt:lpstr>                     Benefits of CDN</vt:lpstr>
      <vt:lpstr>Multi-CDN</vt:lpstr>
      <vt:lpstr>PowerPoint Presentation</vt:lpstr>
      <vt:lpstr>PowerPoint Presentation</vt:lpstr>
      <vt:lpstr>PowerPoint Presentation</vt:lpstr>
      <vt:lpstr>PowerPoint Presentation</vt:lpstr>
      <vt:lpstr>PowerPoint Presentation</vt:lpstr>
      <vt:lpstr>PowerPoint Presentation</vt:lpstr>
      <vt:lpstr>Meta CDN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Mobile Cloud Computing (MCC)</vt:lpstr>
      <vt:lpstr> Types of Cloud-Based Resources in MCC are: </vt:lpstr>
      <vt:lpstr>p</vt:lpstr>
      <vt:lpstr>PowerPoint Presentation</vt:lpstr>
      <vt:lpstr>p</vt:lpstr>
      <vt:lpstr>PowerPoint Presentation</vt:lpstr>
      <vt:lpstr>InterCloud Issues</vt:lpstr>
      <vt:lpstr>PowerPoint Presentation</vt:lpstr>
      <vt:lpstr>Issues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dc:title>
  <dc:creator>KUM</dc:creator>
  <cp:lastModifiedBy>Mohsin Manzoor</cp:lastModifiedBy>
  <cp:revision>20</cp:revision>
  <dcterms:created xsi:type="dcterms:W3CDTF">2023-03-11T16:40:00Z</dcterms:created>
  <dcterms:modified xsi:type="dcterms:W3CDTF">2023-03-28T09:29:02Z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A63C549AF9A34D7F82A1DDDE11A21728</vt:lpwstr>
  </property>
  <property fmtid="{D5CDD505-2E9C-101B-9397-08002B2CF9AE}" pid="3" name="KSOProductBuildVer">
    <vt:lpwstr>1033-11.2.0.11417</vt:lpwstr>
  </property>
</Properties>
</file>